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87" r:id="rId5"/>
    <p:sldId id="263" r:id="rId6"/>
    <p:sldId id="265" r:id="rId7"/>
    <p:sldId id="298" r:id="rId8"/>
    <p:sldId id="299" r:id="rId9"/>
    <p:sldId id="277" r:id="rId10"/>
    <p:sldId id="294" r:id="rId11"/>
    <p:sldId id="285" r:id="rId12"/>
    <p:sldId id="286" r:id="rId13"/>
    <p:sldId id="297" r:id="rId14"/>
    <p:sldId id="293" r:id="rId15"/>
    <p:sldId id="295" r:id="rId16"/>
    <p:sldId id="284" r:id="rId17"/>
    <p:sldId id="281" r:id="rId18"/>
    <p:sldId id="29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5"/>
    <p:restoredTop sz="94694"/>
  </p:normalViewPr>
  <p:slideViewPr>
    <p:cSldViewPr snapToGrid="0">
      <p:cViewPr varScale="1">
        <p:scale>
          <a:sx n="81" d="100"/>
          <a:sy n="81" d="100"/>
        </p:scale>
        <p:origin x="835" y="6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E89C7-8690-2C43-AFEB-7ECE65E46114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38022-469F-5D4A-9A87-FD80EA944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09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/>
              <a:t>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38022-469F-5D4A-9A87-FD80EA9442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46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38022-469F-5D4A-9A87-FD80EA9442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149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38022-469F-5D4A-9A87-FD80EA9442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959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38022-469F-5D4A-9A87-FD80EA9442C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39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57D85-1ED7-C696-FF07-BC929FDCC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92BA98-E733-74EA-E85D-EA71F33D6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DA11E-9546-215B-161C-B544FB43B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6E9E-2624-004B-B4E3-1497B0DD2176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D65C5-1AE2-88F5-2294-251C5444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F5EAE-FE06-231C-7D90-45B50833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B762-C1B4-C242-B282-EF1FFA1DE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08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76370-4F04-856A-A41E-BF64FE729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DB9D0-BC5F-3854-961B-AFE9EE3B3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09F33-8E85-7CCE-6E56-B8F44AC1D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6E9E-2624-004B-B4E3-1497B0DD2176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4D3EB-857E-98F7-B3BC-A3FD8BCC7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2075B-353A-2A8A-F67D-C8CA55AED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B762-C1B4-C242-B282-EF1FFA1DE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77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834F2-FDBD-B506-4204-352201747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46567-D127-1E8D-E40E-88A281CE2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ED480-531D-F1BC-5ECC-EC7990337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6E9E-2624-004B-B4E3-1497B0DD2176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39671-812A-2350-E7E7-68182B5EE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6F0D2-4092-34EE-433A-809C334F7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B762-C1B4-C242-B282-EF1FFA1DE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965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F75BF-66D9-4B30-5571-5FCC41B14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5B6B6-F817-32A4-252E-E9F910A807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C88A17-432C-61C4-A535-C767B1C67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EB8A2-8EE9-5B29-5996-C29F7D8BE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6E9E-2624-004B-B4E3-1497B0DD2176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7DD832-6E1D-52E1-DEC4-9D44F44DC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9683D-2FCA-629C-D71A-7CC453C1F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B762-C1B4-C242-B282-EF1FFA1DE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06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0E919-27B0-632B-C500-32793ABF0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7CAAC-DA6D-E048-0D86-CBF0C16E9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ED6B5-6943-5E91-AFF8-0025CF21B0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615418-A772-CE39-BFB4-61C05AE743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95BFD-A1EA-1309-B6BA-8DD4D14767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008BD-E009-AB18-B5B5-FB237D013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6E9E-2624-004B-B4E3-1497B0DD2176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0287F4-BD55-298E-E4B7-4017AE5B3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98951D-F385-759C-454F-412723FF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B762-C1B4-C242-B282-EF1FFA1DE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8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4E24-B4C4-B527-AE46-BC75C5A34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9BF449-10FD-267E-C5D0-BAB7DA250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6E9E-2624-004B-B4E3-1497B0DD2176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ABD17-CBEF-CCA7-FBB8-C8AA6ABE7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7C60BD-7D37-1383-356C-F615256B8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B762-C1B4-C242-B282-EF1FFA1DE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7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A656A3-B09D-4A37-FFA0-A6C4B43F1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6E9E-2624-004B-B4E3-1497B0DD2176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0D398A-607A-596B-8A32-9F78B868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4AC1B8-C498-748D-A827-10A66145D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B762-C1B4-C242-B282-EF1FFA1DE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66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268FD-34D2-6CBA-7017-982A2F45B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E5B89-5A7E-1AFD-670F-DC9BA3CAE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5201E-0867-E8F4-3490-8EC492FF7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587FC9-8BE9-8594-EC8A-3D4716B58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6E9E-2624-004B-B4E3-1497B0DD2176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0E7FF-66F2-28EA-5290-2BB87A8A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2F2F3A-CD3F-E547-774E-89DF84D24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B762-C1B4-C242-B282-EF1FFA1DE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0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27E8C-6002-F05E-925B-ADAFF9F01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8080F5-8B37-110E-326D-C01E076AFF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7C2FA-3A91-B90C-3B57-FFEA82EFC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1A6CAC-8D34-B34F-118D-37E27357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6E9E-2624-004B-B4E3-1497B0DD2176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2B9AB-117D-2EDF-5EDB-D9FE9E5DF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09BD49-07DC-561D-2D8E-FBE8E1B2E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B762-C1B4-C242-B282-EF1FFA1DE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3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B99DC-B532-3969-6196-9B0D2F341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1FCA3F-DF9A-51CE-97BE-2DDF39FE2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EF4BC-6BF1-8624-9325-8F7746031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6E9E-2624-004B-B4E3-1497B0DD2176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58B1C-3CFE-13E5-8CF5-B803374D0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5290C-70B4-314C-237F-404D132C8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B762-C1B4-C242-B282-EF1FFA1DE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22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ABAC1D-7B0A-3AEE-5AC9-054D71CB6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0A28F-AB8D-EE3C-B232-DECB915802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F2112-BD66-BEE7-02C4-AA7C87E7B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6E9E-2624-004B-B4E3-1497B0DD2176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2520C-1C5B-66B5-9BCC-1338E6915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D282B-4678-5B80-3074-D7637D1E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B762-C1B4-C242-B282-EF1FFA1DE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18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2BC320-968D-8349-B460-19495A353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13CA3-3A89-3110-032D-1DC361576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25323-857C-B937-A6A6-7BBAAC094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A6E9E-2624-004B-B4E3-1497B0DD2176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0905C-D1C6-A7AB-7FA7-D06BF8901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DEC41-87C2-DC39-5370-63C66D847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2B762-C1B4-C242-B282-EF1FFA1DE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77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CB044-50B7-C750-B196-4D6AB60A5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46412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Sabon Next LT" panose="020B0604020202020204" pitchFamily="34" charset="0"/>
                <a:cs typeface="Sabon Next LT" panose="020B0604020202020204" pitchFamily="34" charset="0"/>
              </a:rPr>
              <a:t>Remembering Our Ancestors</a:t>
            </a:r>
          </a:p>
        </p:txBody>
      </p:sp>
    </p:spTree>
    <p:extLst>
      <p:ext uri="{BB962C8B-B14F-4D97-AF65-F5344CB8AC3E}">
        <p14:creationId xmlns:p14="http://schemas.microsoft.com/office/powerpoint/2010/main" val="2195512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42936AEA-C932-4C7F-5ED7-42C2FBF22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69" y="631815"/>
            <a:ext cx="6801194" cy="5346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B5F3258-8CAD-2B9E-DFCE-3AA594D06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3884" y="631816"/>
            <a:ext cx="3796862" cy="5346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147795-3BB5-0C4B-08E1-33517F9CF450}"/>
              </a:ext>
            </a:extLst>
          </p:cNvPr>
          <p:cNvSpPr txBox="1"/>
          <p:nvPr/>
        </p:nvSpPr>
        <p:spPr>
          <a:xfrm>
            <a:off x="7823884" y="6005323"/>
            <a:ext cx="3987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Modesta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 Valenzuela Morales (back row, second from right) with her children outside her home.</a:t>
            </a: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ca. 1940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6BEF27-7121-E0C9-96D4-C155C5DC8476}"/>
              </a:ext>
            </a:extLst>
          </p:cNvPr>
          <p:cNvSpPr txBox="1"/>
          <p:nvPr/>
        </p:nvSpPr>
        <p:spPr>
          <a:xfrm>
            <a:off x="437169" y="6014236"/>
            <a:ext cx="6899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Front </a:t>
            </a:r>
            <a:r>
              <a:rPr lang="en-US" sz="1200" dirty="0">
                <a:solidFill>
                  <a:schemeClr val="bg1"/>
                </a:solidFill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R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ow from Left: Francisco Valenzuela, </a:t>
            </a:r>
            <a:r>
              <a:rPr lang="en-US" sz="1200" dirty="0" err="1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Modesta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 Valenzuela Morales, and Soledad Valenzuela with family. Back Row: unidentified.</a:t>
            </a: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ca. 1890s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CE94DC-BB86-EDE2-4817-A397A888C1DC}"/>
              </a:ext>
            </a:extLst>
          </p:cNvPr>
          <p:cNvSpPr txBox="1"/>
          <p:nvPr/>
        </p:nvSpPr>
        <p:spPr>
          <a:xfrm>
            <a:off x="3042745" y="226665"/>
            <a:ext cx="6106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Morales Family</a:t>
            </a:r>
            <a:endParaRPr lang="en-US" dirty="0"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35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braided hair wearing a headband&#10;&#10;Description automatically generated with low confidence">
            <a:extLst>
              <a:ext uri="{FF2B5EF4-FFF2-40B4-BE49-F238E27FC236}">
                <a16:creationId xmlns:a16="http://schemas.microsoft.com/office/drawing/2014/main" id="{29C13055-57D0-A371-1997-DE4876B41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33" y="628415"/>
            <a:ext cx="3601545" cy="5407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680A7E-3732-24B5-8ED0-3053C8098367}"/>
              </a:ext>
            </a:extLst>
          </p:cNvPr>
          <p:cNvSpPr txBox="1"/>
          <p:nvPr/>
        </p:nvSpPr>
        <p:spPr>
          <a:xfrm>
            <a:off x="624539" y="6030735"/>
            <a:ext cx="22286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Bea Alva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  <a:p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pic>
        <p:nvPicPr>
          <p:cNvPr id="5" name="Picture 4" descr="A child standing next to a bell&#10;&#10;Description automatically generated with low confidence">
            <a:extLst>
              <a:ext uri="{FF2B5EF4-FFF2-40B4-BE49-F238E27FC236}">
                <a16:creationId xmlns:a16="http://schemas.microsoft.com/office/drawing/2014/main" id="{20B7843D-8A45-5123-D15A-4B7D660C8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059" y="628415"/>
            <a:ext cx="2747704" cy="5402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9ED9F7-6FC6-A0FE-2AA8-3731A9CB23B0}"/>
              </a:ext>
            </a:extLst>
          </p:cNvPr>
          <p:cNvSpPr txBox="1"/>
          <p:nvPr/>
        </p:nvSpPr>
        <p:spPr>
          <a:xfrm>
            <a:off x="4771059" y="6044005"/>
            <a:ext cx="4014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Vivian Morales Barthelemy</a:t>
            </a: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 ca. 1935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682D89-6972-A2E1-DB05-4A8326BBED3A}"/>
              </a:ext>
            </a:extLst>
          </p:cNvPr>
          <p:cNvSpPr txBox="1"/>
          <p:nvPr/>
        </p:nvSpPr>
        <p:spPr>
          <a:xfrm>
            <a:off x="8009938" y="6052575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Julia </a:t>
            </a:r>
            <a:r>
              <a:rPr lang="en-US" sz="1200" dirty="0" err="1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Bogany</a:t>
            </a:r>
            <a:endParaRPr lang="en-US" sz="1200" dirty="0">
              <a:solidFill>
                <a:schemeClr val="bg1"/>
              </a:solidFill>
              <a:effectLst/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  <a:p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pic>
        <p:nvPicPr>
          <p:cNvPr id="3" name="Picture 2" descr="A close-up of a person&#10;&#10;Description automatically generated">
            <a:extLst>
              <a:ext uri="{FF2B5EF4-FFF2-40B4-BE49-F238E27FC236}">
                <a16:creationId xmlns:a16="http://schemas.microsoft.com/office/drawing/2014/main" id="{9FD7A097-960D-C322-43D2-2B5CAFEF02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9938" y="633116"/>
            <a:ext cx="3601545" cy="5402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9506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clothing, human face, fashion accessory&#10;&#10;Description automatically generated">
            <a:extLst>
              <a:ext uri="{FF2B5EF4-FFF2-40B4-BE49-F238E27FC236}">
                <a16:creationId xmlns:a16="http://schemas.microsoft.com/office/drawing/2014/main" id="{DBE962F2-BFBF-4654-B837-0A615CC44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37" y="616967"/>
            <a:ext cx="3601545" cy="5402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19E55B-995F-6AA1-2E34-5667D9A5B01B}"/>
              </a:ext>
            </a:extLst>
          </p:cNvPr>
          <p:cNvSpPr txBox="1"/>
          <p:nvPr/>
        </p:nvSpPr>
        <p:spPr>
          <a:xfrm>
            <a:off x="450936" y="6022427"/>
            <a:ext cx="1120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Barbara Drake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date?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cs typeface="Sabon Next LT" panose="02000500000000000000" pitchFamily="2" charset="0"/>
              </a:rPr>
              <a:t> 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pic>
        <p:nvPicPr>
          <p:cNvPr id="5" name="Picture 4" descr="A group of people walking&#10;&#10;Description automatically generated with low confidence">
            <a:extLst>
              <a:ext uri="{FF2B5EF4-FFF2-40B4-BE49-F238E27FC236}">
                <a16:creationId xmlns:a16="http://schemas.microsoft.com/office/drawing/2014/main" id="{B4034B55-9C22-2510-8009-20EAEC993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003" y="616967"/>
            <a:ext cx="3601545" cy="5402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98DAF-CB4E-0035-8577-E873F895644A}"/>
              </a:ext>
            </a:extLst>
          </p:cNvPr>
          <p:cNvSpPr txBox="1"/>
          <p:nvPr/>
        </p:nvSpPr>
        <p:spPr>
          <a:xfrm>
            <a:off x="4334002" y="6022427"/>
            <a:ext cx="2564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Carol Ramirez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date?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cs typeface="Sabon Next LT" panose="02000500000000000000" pitchFamily="2" charset="0"/>
              </a:rPr>
              <a:t> 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pic>
        <p:nvPicPr>
          <p:cNvPr id="7" name="Picture 6" descr="A picture containing person, clothing, human face, outdoor&#10;&#10;Description automatically generated">
            <a:extLst>
              <a:ext uri="{FF2B5EF4-FFF2-40B4-BE49-F238E27FC236}">
                <a16:creationId xmlns:a16="http://schemas.microsoft.com/office/drawing/2014/main" id="{56F42A1E-0A76-14C7-A6D9-95D4A0FA0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7070" y="616967"/>
            <a:ext cx="3601545" cy="5405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C5E764-5F4A-2FA3-CFF2-082371CCF3C0}"/>
              </a:ext>
            </a:extLst>
          </p:cNvPr>
          <p:cNvSpPr txBox="1"/>
          <p:nvPr/>
        </p:nvSpPr>
        <p:spPr>
          <a:xfrm>
            <a:off x="8217069" y="6022427"/>
            <a:ext cx="1105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Irene Verdugo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date?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cs typeface="Sabon Next LT" panose="02000500000000000000" pitchFamily="2" charset="0"/>
              </a:rPr>
              <a:t> 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636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232C1-A914-EB3E-E1D6-05CB24735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86451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Leadership and Community Engagement</a:t>
            </a:r>
          </a:p>
        </p:txBody>
      </p:sp>
    </p:spTree>
    <p:extLst>
      <p:ext uri="{BB962C8B-B14F-4D97-AF65-F5344CB8AC3E}">
        <p14:creationId xmlns:p14="http://schemas.microsoft.com/office/powerpoint/2010/main" val="1914141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men posing for a picture&#10;&#10;Description automatically generated with medium confidence">
            <a:extLst>
              <a:ext uri="{FF2B5EF4-FFF2-40B4-BE49-F238E27FC236}">
                <a16:creationId xmlns:a16="http://schemas.microsoft.com/office/drawing/2014/main" id="{D5850E05-848D-0B19-0F95-DEEC048F0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56" y="1492468"/>
            <a:ext cx="5594344" cy="3508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FCBA41-F8B1-BF74-9894-B9F14D92C3A3}"/>
              </a:ext>
            </a:extLst>
          </p:cNvPr>
          <p:cNvSpPr txBox="1"/>
          <p:nvPr/>
        </p:nvSpPr>
        <p:spPr>
          <a:xfrm>
            <a:off x="501656" y="5048750"/>
            <a:ext cx="573097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Fred "Sparky" Morales (Former </a:t>
            </a:r>
            <a:r>
              <a:rPr lang="en-US" sz="1200" dirty="0" err="1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Gabrieleno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/Tongva Chief and father of Chief Red Blood Anthony Morales), Art Morales, and Michael Barthelemy</a:t>
            </a:r>
          </a:p>
          <a:p>
            <a:r>
              <a:rPr lang="en-US" sz="14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1970s</a:t>
            </a:r>
            <a:r>
              <a:rPr lang="en-US" sz="1400" dirty="0">
                <a:solidFill>
                  <a:schemeClr val="bg1"/>
                </a:solidFill>
                <a:effectLst/>
                <a:latin typeface="Sabon Next LT" panose="02000500000000000000" pitchFamily="2" charset="0"/>
                <a:cs typeface="Sabon Next LT" panose="02000500000000000000" pitchFamily="2" charset="0"/>
              </a:rPr>
              <a:t> </a:t>
            </a:r>
            <a:endParaRPr lang="en-US" sz="14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pic>
        <p:nvPicPr>
          <p:cNvPr id="5" name="Picture 4" descr="A picture containing person, human face, clothing, vestment&#10;&#10;Description automatically generated">
            <a:extLst>
              <a:ext uri="{FF2B5EF4-FFF2-40B4-BE49-F238E27FC236}">
                <a16:creationId xmlns:a16="http://schemas.microsoft.com/office/drawing/2014/main" id="{E3F7261A-D259-B9F1-EC7C-78BE9E8A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824" y="1492468"/>
            <a:ext cx="5277659" cy="3508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D08509-DFC0-7500-2B1D-00293036F9C1}"/>
              </a:ext>
            </a:extLst>
          </p:cNvPr>
          <p:cNvSpPr txBox="1"/>
          <p:nvPr/>
        </p:nvSpPr>
        <p:spPr>
          <a:xfrm>
            <a:off x="6491396" y="5051780"/>
            <a:ext cx="5277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Chief Red Blood Anthony Morales 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Times New Roman" panose="02020603050405020304" pitchFamily="18" charset="0"/>
                <a:cs typeface="Sabon Next LT" panose="02000500000000000000" pitchFamily="2" charset="0"/>
              </a:rPr>
              <a:t>(</a:t>
            </a:r>
            <a:r>
              <a:rPr lang="en-US" sz="1200" dirty="0" err="1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Times New Roman" panose="02020603050405020304" pitchFamily="18" charset="0"/>
                <a:cs typeface="Sabon Next LT" panose="02000500000000000000" pitchFamily="2" charset="0"/>
              </a:rPr>
              <a:t>Gabrieleno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Times New Roman" panose="02020603050405020304" pitchFamily="18" charset="0"/>
                <a:cs typeface="Sabon Next LT" panose="02000500000000000000" pitchFamily="2" charset="0"/>
              </a:rPr>
              <a:t>/</a:t>
            </a:r>
            <a:r>
              <a:rPr lang="en-US" sz="1200" dirty="0" err="1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Times New Roman" panose="02020603050405020304" pitchFamily="18" charset="0"/>
                <a:cs typeface="Sabon Next LT" panose="02000500000000000000" pitchFamily="2" charset="0"/>
              </a:rPr>
              <a:t>Tongva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Times New Roman" panose="02020603050405020304" pitchFamily="18" charset="0"/>
                <a:cs typeface="Sabon Next LT" panose="02000500000000000000" pitchFamily="2" charset="0"/>
              </a:rPr>
              <a:t> San Gabriel Band of Mission Indians Chairman)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 and Pope Francis</a:t>
            </a: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2015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cs typeface="Sabon Next LT" panose="02000500000000000000" pitchFamily="2" charset="0"/>
              </a:rPr>
              <a:t> 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99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2E147F8F-8D8D-2822-9AFC-81F9AC85E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74" y="277759"/>
            <a:ext cx="4096372" cy="5750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5CE1FD-0CA2-A8A6-A680-4C40211B9406}"/>
              </a:ext>
            </a:extLst>
          </p:cNvPr>
          <p:cNvSpPr txBox="1"/>
          <p:nvPr/>
        </p:nvSpPr>
        <p:spPr>
          <a:xfrm>
            <a:off x="7333474" y="6028138"/>
            <a:ext cx="4477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Mona Morales </a:t>
            </a:r>
            <a:r>
              <a:rPr lang="en-US" sz="1200" dirty="0" err="1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Recalde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, Ellie Morales </a:t>
            </a:r>
            <a:r>
              <a:rPr lang="en-US" sz="1200" dirty="0" err="1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Recalde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, ____???___, Kimberly Morales Johnson, Chief Red Blood Anthony Morales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2017 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pic>
        <p:nvPicPr>
          <p:cNvPr id="4" name="Picture 3" descr="A person shaking hands with a pope&#10;&#10;Description automatically generated with low confidence">
            <a:extLst>
              <a:ext uri="{FF2B5EF4-FFF2-40B4-BE49-F238E27FC236}">
                <a16:creationId xmlns:a16="http://schemas.microsoft.com/office/drawing/2014/main" id="{FD1C1154-3BBB-869A-44E3-6C620818A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694" y="1326432"/>
            <a:ext cx="5954852" cy="3958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F74D55-4C56-2FF4-518D-31901A573391}"/>
              </a:ext>
            </a:extLst>
          </p:cNvPr>
          <p:cNvSpPr txBox="1"/>
          <p:nvPr/>
        </p:nvSpPr>
        <p:spPr>
          <a:xfrm>
            <a:off x="762154" y="5284656"/>
            <a:ext cx="597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Times New Roman" panose="02020603050405020304" pitchFamily="18" charset="0"/>
                <a:cs typeface="Sabon Next LT" panose="02000500000000000000" pitchFamily="2" charset="0"/>
              </a:rPr>
              <a:t>Reggie Morales (</a:t>
            </a:r>
            <a:r>
              <a:rPr lang="en-US" sz="1200" dirty="0" err="1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Times New Roman" panose="02020603050405020304" pitchFamily="18" charset="0"/>
                <a:cs typeface="Sabon Next LT" panose="02000500000000000000" pitchFamily="2" charset="0"/>
              </a:rPr>
              <a:t>Gabrieleno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Times New Roman" panose="02020603050405020304" pitchFamily="18" charset="0"/>
                <a:cs typeface="Sabon Next LT" panose="02000500000000000000" pitchFamily="2" charset="0"/>
              </a:rPr>
              <a:t>/Tongva San Gabriel Band of Mission Indians Vice Chairman) and Pope Francis</a:t>
            </a: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Times New Roman" panose="02020603050405020304" pitchFamily="18" charset="0"/>
                <a:cs typeface="Sabon Next LT" panose="02000500000000000000" pitchFamily="2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1854046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232C1-A914-EB3E-E1D6-05CB24735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13182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Celebrating our Culture</a:t>
            </a:r>
          </a:p>
        </p:txBody>
      </p:sp>
    </p:spTree>
    <p:extLst>
      <p:ext uri="{BB962C8B-B14F-4D97-AF65-F5344CB8AC3E}">
        <p14:creationId xmlns:p14="http://schemas.microsoft.com/office/powerpoint/2010/main" val="272765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outdoor, clothing, person, tree&#10;&#10;Description automatically generated">
            <a:extLst>
              <a:ext uri="{FF2B5EF4-FFF2-40B4-BE49-F238E27FC236}">
                <a16:creationId xmlns:a16="http://schemas.microsoft.com/office/drawing/2014/main" id="{CB8B5BBB-7C19-CEC7-493D-D80D90603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67" y="400362"/>
            <a:ext cx="4433283" cy="2960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A picture containing clothing, outdoor, person, dance&#10;&#10;Description automatically generated">
            <a:extLst>
              <a:ext uri="{FF2B5EF4-FFF2-40B4-BE49-F238E27FC236}">
                <a16:creationId xmlns:a16="http://schemas.microsoft.com/office/drawing/2014/main" id="{DE343A9A-5602-F366-746F-EC4EAF807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0898" y="370905"/>
            <a:ext cx="3893476" cy="6116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881E3A-8F91-22E4-B7A1-2EA91E60BF9F}"/>
              </a:ext>
            </a:extLst>
          </p:cNvPr>
          <p:cNvSpPr txBox="1"/>
          <p:nvPr/>
        </p:nvSpPr>
        <p:spPr>
          <a:xfrm>
            <a:off x="6649014" y="524442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Andrew Morales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  <a:p>
            <a:pPr algn="r"/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CD201A-EA6E-20D3-1840-75DE13174A0E}"/>
              </a:ext>
            </a:extLst>
          </p:cNvPr>
          <p:cNvSpPr txBox="1"/>
          <p:nvPr/>
        </p:nvSpPr>
        <p:spPr>
          <a:xfrm>
            <a:off x="4970244" y="280709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200" dirty="0">
              <a:solidFill>
                <a:schemeClr val="bg1"/>
              </a:solidFill>
              <a:effectLst/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  <a:p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pic>
        <p:nvPicPr>
          <p:cNvPr id="3" name="Picture 2" descr="A picture containing outdoor, clothing, person, human face&#10;&#10;Description automatically generated">
            <a:extLst>
              <a:ext uri="{FF2B5EF4-FFF2-40B4-BE49-F238E27FC236}">
                <a16:creationId xmlns:a16="http://schemas.microsoft.com/office/drawing/2014/main" id="{C31A218A-0DC8-F301-47A4-DE6024C0C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929" y="3589239"/>
            <a:ext cx="4509019" cy="2868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298BEE-AFBC-80D7-5666-840AA4F6D261}"/>
              </a:ext>
            </a:extLst>
          </p:cNvPr>
          <p:cNvSpPr txBox="1"/>
          <p:nvPr/>
        </p:nvSpPr>
        <p:spPr>
          <a:xfrm>
            <a:off x="2808652" y="5995973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en-US" sz="1200" dirty="0">
              <a:solidFill>
                <a:schemeClr val="bg1"/>
              </a:solidFill>
              <a:effectLst/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  <a:p>
            <a:pPr algn="r"/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353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92E2047-0E69-F5C0-79B1-0F92BFA5C900}"/>
              </a:ext>
            </a:extLst>
          </p:cNvPr>
          <p:cNvSpPr txBox="1"/>
          <p:nvPr/>
        </p:nvSpPr>
        <p:spPr>
          <a:xfrm>
            <a:off x="7257712" y="4858418"/>
            <a:ext cx="1186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Names, date?</a:t>
            </a:r>
            <a:endParaRPr lang="en-US" sz="14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FF263B-4A80-C9B4-B226-238B16E6D7F7}"/>
              </a:ext>
            </a:extLst>
          </p:cNvPr>
          <p:cNvSpPr txBox="1"/>
          <p:nvPr/>
        </p:nvSpPr>
        <p:spPr>
          <a:xfrm>
            <a:off x="2118394" y="5801767"/>
            <a:ext cx="57958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Tribal Elder Julia </a:t>
            </a:r>
            <a:r>
              <a:rPr lang="en-US" sz="1200" dirty="0" err="1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Bogany</a:t>
            </a:r>
            <a:r>
              <a:rPr lang="en-US" sz="1200" dirty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 (center) honored by the Long Beach Aquarium of the Pacific with members of the </a:t>
            </a:r>
            <a:r>
              <a:rPr lang="en-US" sz="1200" dirty="0" err="1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Gabrieleno</a:t>
            </a:r>
            <a:r>
              <a:rPr lang="en-US" sz="1200" dirty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/</a:t>
            </a:r>
            <a:r>
              <a:rPr lang="en-US" sz="1200" dirty="0" err="1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Tongva</a:t>
            </a:r>
            <a:r>
              <a:rPr lang="en-US" sz="1200" dirty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 community</a:t>
            </a:r>
          </a:p>
          <a:p>
            <a:r>
              <a:rPr lang="en-US" sz="1200" dirty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2010</a:t>
            </a:r>
          </a:p>
        </p:txBody>
      </p:sp>
      <p:pic>
        <p:nvPicPr>
          <p:cNvPr id="17" name="Picture 1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07A61D9-0BA0-D8A4-48BC-20C8856A5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393" y="501877"/>
            <a:ext cx="7955214" cy="5303476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1328144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071EE-FD20-A438-0E48-C3427C0BB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42088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Honoring Our Elders</a:t>
            </a:r>
          </a:p>
        </p:txBody>
      </p:sp>
    </p:spTree>
    <p:extLst>
      <p:ext uri="{BB962C8B-B14F-4D97-AF65-F5344CB8AC3E}">
        <p14:creationId xmlns:p14="http://schemas.microsoft.com/office/powerpoint/2010/main" val="187144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human face, person, costume hat, fashion accessory&#10;&#10;Description automatically generated">
            <a:extLst>
              <a:ext uri="{FF2B5EF4-FFF2-40B4-BE49-F238E27FC236}">
                <a16:creationId xmlns:a16="http://schemas.microsoft.com/office/drawing/2014/main" id="{BE239841-9772-0E4C-8EB1-DDE4A1DAD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160" y="927865"/>
            <a:ext cx="5533304" cy="4683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 descr="A picture containing human face, person, clothing, senior citizen&#10;&#10;Description automatically generated">
            <a:extLst>
              <a:ext uri="{FF2B5EF4-FFF2-40B4-BE49-F238E27FC236}">
                <a16:creationId xmlns:a16="http://schemas.microsoft.com/office/drawing/2014/main" id="{E2DF9DBB-2C11-FB12-AA77-13BA1D9F3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909" y="927865"/>
            <a:ext cx="4841616" cy="4683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6A1917-FC67-FA2C-1214-1C3EB9686DCC}"/>
              </a:ext>
            </a:extLst>
          </p:cNvPr>
          <p:cNvSpPr txBox="1"/>
          <p:nvPr/>
        </p:nvSpPr>
        <p:spPr>
          <a:xfrm>
            <a:off x="770909" y="5611158"/>
            <a:ext cx="4084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Alfred Garcia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 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cs typeface="Sabon Next LT" panose="02000500000000000000" pitchFamily="2" charset="0"/>
              </a:rPr>
              <a:t> 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FC3192-352F-CE03-08AF-E91FA2BDE5CF}"/>
              </a:ext>
            </a:extLst>
          </p:cNvPr>
          <p:cNvSpPr txBox="1"/>
          <p:nvPr/>
        </p:nvSpPr>
        <p:spPr>
          <a:xfrm>
            <a:off x="6139292" y="5611158"/>
            <a:ext cx="880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Joe Lucero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103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human face, clothing, fashion accessory, person&#10;&#10;Description automatically generated">
            <a:extLst>
              <a:ext uri="{FF2B5EF4-FFF2-40B4-BE49-F238E27FC236}">
                <a16:creationId xmlns:a16="http://schemas.microsoft.com/office/drawing/2014/main" id="{4620BF4A-AA2B-7BE1-F92B-496C01D6C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264" y="433531"/>
            <a:ext cx="3818966" cy="5750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521F7A-85E6-45EC-9355-CB7262303B47}"/>
              </a:ext>
            </a:extLst>
          </p:cNvPr>
          <p:cNvSpPr txBox="1"/>
          <p:nvPr/>
        </p:nvSpPr>
        <p:spPr>
          <a:xfrm>
            <a:off x="6886612" y="6183992"/>
            <a:ext cx="1380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Al and </a:t>
            </a:r>
            <a:r>
              <a:rPr lang="en-US" sz="1200" dirty="0" err="1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Lolly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 Lasso</a:t>
            </a:r>
          </a:p>
          <a:p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pic>
        <p:nvPicPr>
          <p:cNvPr id="6" name="Picture 5" descr="A close-up of a person&#10;&#10;Description automatically generated">
            <a:extLst>
              <a:ext uri="{FF2B5EF4-FFF2-40B4-BE49-F238E27FC236}">
                <a16:creationId xmlns:a16="http://schemas.microsoft.com/office/drawing/2014/main" id="{C9F87FF3-8CA9-86E7-654B-0578C70BE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095" y="415811"/>
            <a:ext cx="3833641" cy="5750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8262ED-995E-FAF6-4E19-EBA174235181}"/>
              </a:ext>
            </a:extLst>
          </p:cNvPr>
          <p:cNvSpPr txBox="1"/>
          <p:nvPr/>
        </p:nvSpPr>
        <p:spPr>
          <a:xfrm>
            <a:off x="1501095" y="6166272"/>
            <a:ext cx="978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June Barajas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cs typeface="Sabon Next LT" panose="02000500000000000000" pitchFamily="2" charset="0"/>
              </a:rPr>
              <a:t> 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392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othing, person, human face, footwear&#10;&#10;Description automatically generated">
            <a:extLst>
              <a:ext uri="{FF2B5EF4-FFF2-40B4-BE49-F238E27FC236}">
                <a16:creationId xmlns:a16="http://schemas.microsoft.com/office/drawing/2014/main" id="{3313BE83-6571-0CF9-BB97-A25ED6C07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5733" y="436831"/>
            <a:ext cx="3775594" cy="5659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A picture containing clothing, person, human face, person&#10;&#10;Description automatically generated">
            <a:extLst>
              <a:ext uri="{FF2B5EF4-FFF2-40B4-BE49-F238E27FC236}">
                <a16:creationId xmlns:a16="http://schemas.microsoft.com/office/drawing/2014/main" id="{73A57B9B-B4C5-6F96-3028-6392F89AC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4512" y="436831"/>
            <a:ext cx="3772777" cy="5659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EBE692-7664-B834-DB39-6E51BB1E15EC}"/>
              </a:ext>
            </a:extLst>
          </p:cNvPr>
          <p:cNvSpPr txBox="1"/>
          <p:nvPr/>
        </p:nvSpPr>
        <p:spPr>
          <a:xfrm>
            <a:off x="1534512" y="6095999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Della Garcia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cs typeface="Sabon Next LT" panose="02000500000000000000" pitchFamily="2" charset="0"/>
              </a:rPr>
              <a:t> 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46DBD7-6261-6A54-8E86-ADC07EE7749C}"/>
              </a:ext>
            </a:extLst>
          </p:cNvPr>
          <p:cNvSpPr txBox="1"/>
          <p:nvPr/>
        </p:nvSpPr>
        <p:spPr>
          <a:xfrm>
            <a:off x="6905733" y="6095998"/>
            <a:ext cx="14723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Dee </a:t>
            </a:r>
            <a:r>
              <a:rPr lang="en-US" sz="1200" dirty="0" err="1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Roybal</a:t>
            </a:r>
            <a:endParaRPr lang="en-US" sz="1200" dirty="0">
              <a:solidFill>
                <a:schemeClr val="bg1"/>
              </a:solidFill>
              <a:effectLst/>
              <a:latin typeface="Sabon Next LT" panose="02000500000000000000" pitchFamily="2" charset="0"/>
              <a:ea typeface="Calibri" panose="020F0502020204030204" pitchFamily="34" charset="0"/>
              <a:cs typeface="Sabon Next LT" panose="020005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A0E6BA-136A-719E-C439-46BFC7B2D69D}"/>
              </a:ext>
            </a:extLst>
          </p:cNvPr>
          <p:cNvSpPr/>
          <p:nvPr/>
        </p:nvSpPr>
        <p:spPr>
          <a:xfrm>
            <a:off x="3218984" y="0"/>
            <a:ext cx="1576552" cy="5150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65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30F16F0B-7973-00EA-7B8A-420A24945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857" y="759822"/>
            <a:ext cx="4860386" cy="4851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798C28-7879-92D6-64A0-39508E401EEE}"/>
              </a:ext>
            </a:extLst>
          </p:cNvPr>
          <p:cNvSpPr txBox="1"/>
          <p:nvPr/>
        </p:nvSpPr>
        <p:spPr>
          <a:xfrm>
            <a:off x="972857" y="5636513"/>
            <a:ext cx="1598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Jeannette Ramirez date?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cs typeface="Sabon Next LT" panose="02000500000000000000" pitchFamily="2" charset="0"/>
              </a:rPr>
              <a:t> 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pic>
        <p:nvPicPr>
          <p:cNvPr id="8" name="Picture 7" descr="A person wearing sunglasses and a bandana&#10;&#10;Description automatically generated with low confidence">
            <a:extLst>
              <a:ext uri="{FF2B5EF4-FFF2-40B4-BE49-F238E27FC236}">
                <a16:creationId xmlns:a16="http://schemas.microsoft.com/office/drawing/2014/main" id="{A46D4C59-BE28-9B09-D13C-BC78A000C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042" y="759821"/>
            <a:ext cx="4008101" cy="4851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138166-66F9-0DC2-CEE7-815E8A61CBA1}"/>
              </a:ext>
            </a:extLst>
          </p:cNvPr>
          <p:cNvSpPr txBox="1"/>
          <p:nvPr/>
        </p:nvSpPr>
        <p:spPr>
          <a:xfrm>
            <a:off x="7211042" y="5670222"/>
            <a:ext cx="3057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Michael "White Horse" Aviles</a:t>
            </a:r>
          </a:p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date? 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cs typeface="Sabon Next LT" panose="02000500000000000000" pitchFamily="2" charset="0"/>
              </a:rPr>
              <a:t> </a:t>
            </a:r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325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47615-4D2F-DD44-11B8-F9038A92C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00735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The Future</a:t>
            </a:r>
          </a:p>
        </p:txBody>
      </p:sp>
    </p:spTree>
    <p:extLst>
      <p:ext uri="{BB962C8B-B14F-4D97-AF65-F5344CB8AC3E}">
        <p14:creationId xmlns:p14="http://schemas.microsoft.com/office/powerpoint/2010/main" val="867601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lothing, person, dance, entertainment&#10;&#10;Description automatically generated">
            <a:extLst>
              <a:ext uri="{FF2B5EF4-FFF2-40B4-BE49-F238E27FC236}">
                <a16:creationId xmlns:a16="http://schemas.microsoft.com/office/drawing/2014/main" id="{521E6478-631F-DD02-F6DF-D852B6423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230" y="1345324"/>
            <a:ext cx="5403744" cy="3535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A picture containing clothing, person, concert, musical instrument&#10;&#10;Description automatically generated">
            <a:extLst>
              <a:ext uri="{FF2B5EF4-FFF2-40B4-BE49-F238E27FC236}">
                <a16:creationId xmlns:a16="http://schemas.microsoft.com/office/drawing/2014/main" id="{3978EB8C-D0F0-282D-5D60-497065B4C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17" y="1345324"/>
            <a:ext cx="5431103" cy="3620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1DD4B2-978B-4BA4-2352-D9BB8BB348BC}"/>
              </a:ext>
            </a:extLst>
          </p:cNvPr>
          <p:cNvSpPr txBox="1"/>
          <p:nvPr/>
        </p:nvSpPr>
        <p:spPr>
          <a:xfrm>
            <a:off x="6327230" y="4881105"/>
            <a:ext cx="2369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Samanth</a:t>
            </a:r>
            <a:r>
              <a:rPr lang="en-US" sz="1200" dirty="0">
                <a:solidFill>
                  <a:schemeClr val="bg1"/>
                </a:solidFill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a Johnson (center) with </a:t>
            </a:r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77341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kneeling on the ground&#10;&#10;Description automatically generated with low confidence">
            <a:extLst>
              <a:ext uri="{FF2B5EF4-FFF2-40B4-BE49-F238E27FC236}">
                <a16:creationId xmlns:a16="http://schemas.microsoft.com/office/drawing/2014/main" id="{B812183A-D2D6-074B-41E4-256EF33D5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041" y="399392"/>
            <a:ext cx="3610970" cy="5496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 descr="A group of people standing in front of microphones&#10;&#10;Description automatically generated with low confidence">
            <a:extLst>
              <a:ext uri="{FF2B5EF4-FFF2-40B4-BE49-F238E27FC236}">
                <a16:creationId xmlns:a16="http://schemas.microsoft.com/office/drawing/2014/main" id="{8B328B9C-B52F-9D49-A848-FBE9D1497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128" y="399392"/>
            <a:ext cx="3661609" cy="5496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AF60FE-D3C3-34A3-4066-82413DC89C4C}"/>
              </a:ext>
            </a:extLst>
          </p:cNvPr>
          <p:cNvSpPr txBox="1"/>
          <p:nvPr/>
        </p:nvSpPr>
        <p:spPr>
          <a:xfrm>
            <a:off x="2138128" y="5970592"/>
            <a:ext cx="26703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Sabon Next LT" panose="02000500000000000000" pitchFamily="2" charset="0"/>
                <a:ea typeface="Calibri" panose="020F0502020204030204" pitchFamily="34" charset="0"/>
                <a:cs typeface="Sabon Next LT" panose="02000500000000000000" pitchFamily="2" charset="0"/>
              </a:rPr>
              <a:t>Marlene Reyes and son Michael</a:t>
            </a:r>
          </a:p>
          <a:p>
            <a:endParaRPr lang="en-US" sz="1200" dirty="0">
              <a:solidFill>
                <a:schemeClr val="bg1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577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353</TotalTime>
  <Words>250</Words>
  <Application>Microsoft Office PowerPoint</Application>
  <PresentationFormat>Widescreen</PresentationFormat>
  <Paragraphs>51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Sabon Next LT</vt:lpstr>
      <vt:lpstr>Office Theme</vt:lpstr>
      <vt:lpstr>Remembering Our Ancestors</vt:lpstr>
      <vt:lpstr>PowerPoint Presentation</vt:lpstr>
      <vt:lpstr>PowerPoint Presentation</vt:lpstr>
      <vt:lpstr>PowerPoint Presentation</vt:lpstr>
      <vt:lpstr>Leadership and Community Engagement</vt:lpstr>
      <vt:lpstr>PowerPoint Presentation</vt:lpstr>
      <vt:lpstr>PowerPoint Presentation</vt:lpstr>
      <vt:lpstr>Celebrating our Culture</vt:lpstr>
      <vt:lpstr>PowerPoint Presentation</vt:lpstr>
      <vt:lpstr>PowerPoint Presentation</vt:lpstr>
      <vt:lpstr>Honoring Our Elders</vt:lpstr>
      <vt:lpstr>PowerPoint Presentation</vt:lpstr>
      <vt:lpstr>PowerPoint Presentation</vt:lpstr>
      <vt:lpstr>PowerPoint Presentation</vt:lpstr>
      <vt:lpstr>PowerPoint Presentation</vt:lpstr>
      <vt:lpstr>The Future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Honoring the Ancestors</dc:title>
  <dc:creator>Pawlowski, Yve Chavez</dc:creator>
  <cp:lastModifiedBy>Steven W Hackel</cp:lastModifiedBy>
  <cp:revision>155</cp:revision>
  <dcterms:created xsi:type="dcterms:W3CDTF">2023-05-17T00:29:38Z</dcterms:created>
  <dcterms:modified xsi:type="dcterms:W3CDTF">2024-02-10T18:05:54Z</dcterms:modified>
</cp:coreProperties>
</file>